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87" r:id="rId3"/>
    <p:sldId id="289" r:id="rId4"/>
    <p:sldId id="279" r:id="rId5"/>
    <p:sldId id="278" r:id="rId6"/>
    <p:sldId id="291" r:id="rId7"/>
    <p:sldId id="311" r:id="rId8"/>
    <p:sldId id="292" r:id="rId9"/>
    <p:sldId id="327" r:id="rId10"/>
    <p:sldId id="294" r:id="rId11"/>
    <p:sldId id="314" r:id="rId12"/>
    <p:sldId id="317" r:id="rId13"/>
    <p:sldId id="319" r:id="rId14"/>
    <p:sldId id="318" r:id="rId15"/>
    <p:sldId id="315" r:id="rId16"/>
    <p:sldId id="320" r:id="rId17"/>
    <p:sldId id="295" r:id="rId18"/>
    <p:sldId id="296" r:id="rId19"/>
    <p:sldId id="297" r:id="rId20"/>
    <p:sldId id="324" r:id="rId21"/>
    <p:sldId id="298" r:id="rId22"/>
    <p:sldId id="306" r:id="rId23"/>
    <p:sldId id="301" r:id="rId24"/>
    <p:sldId id="302" r:id="rId25"/>
    <p:sldId id="280" r:id="rId26"/>
    <p:sldId id="303" r:id="rId27"/>
    <p:sldId id="322" r:id="rId28"/>
    <p:sldId id="304" r:id="rId29"/>
    <p:sldId id="312" r:id="rId30"/>
    <p:sldId id="305" r:id="rId31"/>
    <p:sldId id="325" r:id="rId32"/>
    <p:sldId id="328" r:id="rId33"/>
    <p:sldId id="299" r:id="rId34"/>
    <p:sldId id="300" r:id="rId35"/>
    <p:sldId id="307" r:id="rId36"/>
    <p:sldId id="309" r:id="rId37"/>
    <p:sldId id="310" r:id="rId38"/>
    <p:sldId id="321" r:id="rId3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92676" autoAdjust="0"/>
  </p:normalViewPr>
  <p:slideViewPr>
    <p:cSldViewPr snapToGrid="0" snapToObjects="1">
      <p:cViewPr varScale="1">
        <p:scale>
          <a:sx n="121" d="100"/>
          <a:sy n="121" d="100"/>
        </p:scale>
        <p:origin x="16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03669-B367-814B-9E4B-2B78D5A838FF}" type="datetimeFigureOut">
              <a:rPr lang="es-ES" smtClean="0"/>
              <a:t>10/10/23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E588C-82B5-7544-AC0B-263F831F61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396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E588C-82B5-7544-AC0B-263F831F61A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40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E588C-82B5-7544-AC0B-263F831F61A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27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5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252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955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940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607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115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744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348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484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988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8227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573F9-9B11-AC47-8070-E0F52D2AD527}" type="datetimeFigureOut">
              <a:rPr lang="es-ES" smtClean="0"/>
              <a:t>10/10/23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729BF-66B7-A547-B3CD-23DC44070C2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097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jaen.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fachum.ujaen.es/trabajo-fin-de-grado-tfg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achum.ujaen.es/trabajo-fin-de-grado-tf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jaen.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hyperlink" Target="http://www.ujaen.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hyperlink" Target="http://www.ujaen.es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iff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http://www.ujaen.es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http://www.ujaen.e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http://www.ujaen.e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jaen.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jaen.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jaen.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http://www.ujaen.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ujaen.e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560" y="1483625"/>
            <a:ext cx="4767427" cy="5385048"/>
          </a:xfrm>
          <a:prstGeom prst="rect">
            <a:avLst/>
          </a:prstGeom>
        </p:spPr>
      </p:pic>
      <p:pic>
        <p:nvPicPr>
          <p:cNvPr id="10" name="Imagen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91" y="6477041"/>
            <a:ext cx="694619" cy="1799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000" y="226757"/>
            <a:ext cx="2664000" cy="1926468"/>
          </a:xfrm>
          <a:prstGeom prst="rect">
            <a:avLst/>
          </a:prstGeom>
        </p:spPr>
      </p:pic>
      <p:sp>
        <p:nvSpPr>
          <p:cNvPr id="7" name="Título 6"/>
          <p:cNvSpPr txBox="1">
            <a:spLocks noGrp="1"/>
          </p:cNvSpPr>
          <p:nvPr>
            <p:ph type="ctrTitle"/>
          </p:nvPr>
        </p:nvSpPr>
        <p:spPr>
          <a:xfrm>
            <a:off x="526338" y="2510401"/>
            <a:ext cx="83346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ook Antiqua" charset="0"/>
                <a:ea typeface="Book Antiqua" charset="0"/>
                <a:cs typeface="Book Antiqua" charset="0"/>
              </a:rPr>
              <a:t>REUNIÓN INFORMATIVA</a:t>
            </a:r>
            <a:br>
              <a:rPr lang="es-ES" sz="2400" dirty="0">
                <a:latin typeface="Book Antiqua" charset="0"/>
                <a:ea typeface="Book Antiqua" charset="0"/>
                <a:cs typeface="Book Antiqua" charset="0"/>
              </a:rPr>
            </a:br>
            <a:r>
              <a:rPr lang="es-ES" sz="2400" dirty="0">
                <a:latin typeface="Book Antiqua" charset="0"/>
                <a:ea typeface="Book Antiqua" charset="0"/>
                <a:cs typeface="Book Antiqua" charset="0"/>
              </a:rPr>
              <a:t>Facultad de Humanidades y Ciencias De La Educación</a:t>
            </a:r>
            <a:br>
              <a:rPr lang="es-ES" sz="2400" dirty="0">
                <a:latin typeface="Book Antiqua" charset="0"/>
                <a:ea typeface="Book Antiqua" charset="0"/>
                <a:cs typeface="Book Antiqua" charset="0"/>
              </a:rPr>
            </a:br>
            <a:br>
              <a:rPr lang="es-ES" sz="2400" dirty="0">
                <a:latin typeface="Book Antiqua" charset="0"/>
                <a:ea typeface="Book Antiqua" charset="0"/>
                <a:cs typeface="Book Antiqua" charset="0"/>
              </a:rPr>
            </a:br>
            <a:r>
              <a:rPr lang="es-ES" sz="2400" b="1" dirty="0">
                <a:latin typeface="Book Antiqua" charset="0"/>
                <a:ea typeface="Book Antiqua" charset="0"/>
                <a:cs typeface="Book Antiqua" charset="0"/>
              </a:rPr>
              <a:t>TRABAJO FIN DE GRADO</a:t>
            </a:r>
          </a:p>
          <a:p>
            <a:pPr algn="ctr"/>
            <a:r>
              <a:rPr lang="es-ES" sz="2400" b="1" dirty="0">
                <a:latin typeface="Book Antiqua" charset="0"/>
                <a:ea typeface="Book Antiqua" charset="0"/>
                <a:cs typeface="Book Antiqua" charset="0"/>
              </a:rPr>
              <a:t>CURSO 2023-2024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6" y="3708400"/>
            <a:ext cx="3378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19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sp>
        <p:nvSpPr>
          <p:cNvPr id="5" name="CuadroTexto 4">
            <a:hlinkClick r:id="rId5"/>
            <a:extLst>
              <a:ext uri="{FF2B5EF4-FFF2-40B4-BE49-F238E27FC236}">
                <a16:creationId xmlns:a16="http://schemas.microsoft.com/office/drawing/2014/main" id="{CA046DB0-AA06-634D-A8C3-6A7C3F0DC391}"/>
              </a:ext>
            </a:extLst>
          </p:cNvPr>
          <p:cNvSpPr txBox="1"/>
          <p:nvPr/>
        </p:nvSpPr>
        <p:spPr>
          <a:xfrm>
            <a:off x="2231571" y="203390"/>
            <a:ext cx="691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highlight>
                  <a:srgbClr val="FFFF00"/>
                </a:highlight>
              </a:rPr>
              <a:t>¿Dónde encuentro el espacio en Platea?</a:t>
            </a:r>
          </a:p>
        </p:txBody>
      </p:sp>
      <p:pic>
        <p:nvPicPr>
          <p:cNvPr id="6" name="Imagen 5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C46E4745-03E0-C8E6-55D4-61C379A88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88" y="1288044"/>
            <a:ext cx="7772400" cy="4682168"/>
          </a:xfrm>
          <a:prstGeom prst="rect">
            <a:avLst/>
          </a:prstGeom>
        </p:spPr>
      </p:pic>
      <p:pic>
        <p:nvPicPr>
          <p:cNvPr id="2050" name="Picture 2" descr="PLATEA">
            <a:extLst>
              <a:ext uri="{FF2B5EF4-FFF2-40B4-BE49-F238E27FC236}">
                <a16:creationId xmlns:a16="http://schemas.microsoft.com/office/drawing/2014/main" id="{487CFEFD-9AEF-4FD6-8FCB-8E8B523B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76" y="2578077"/>
            <a:ext cx="1488024" cy="8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B371759D-CD89-6276-0FF9-B51BE0F5AE02}"/>
              </a:ext>
            </a:extLst>
          </p:cNvPr>
          <p:cNvSpPr/>
          <p:nvPr/>
        </p:nvSpPr>
        <p:spPr>
          <a:xfrm>
            <a:off x="7384156" y="3807207"/>
            <a:ext cx="188159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sopdv@ujaen.es</a:t>
            </a:r>
            <a:endParaRPr lang="es-ES_tradnl" dirty="0"/>
          </a:p>
        </p:txBody>
      </p:sp>
      <p:cxnSp>
        <p:nvCxnSpPr>
          <p:cNvPr id="9" name="Conector recto de flecha 8"/>
          <p:cNvCxnSpPr>
            <a:cxnSpLocks/>
          </p:cNvCxnSpPr>
          <p:nvPr/>
        </p:nvCxnSpPr>
        <p:spPr>
          <a:xfrm flipH="1">
            <a:off x="4251480" y="1144295"/>
            <a:ext cx="525632" cy="80030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lecha abajo 6"/>
          <p:cNvSpPr/>
          <p:nvPr/>
        </p:nvSpPr>
        <p:spPr>
          <a:xfrm rot="2198085">
            <a:off x="7930452" y="862583"/>
            <a:ext cx="757002" cy="85092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17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hlinkClick r:id="rId2"/>
            <a:extLst>
              <a:ext uri="{FF2B5EF4-FFF2-40B4-BE49-F238E27FC236}">
                <a16:creationId xmlns:a16="http://schemas.microsoft.com/office/drawing/2014/main" id="{96D9D667-7C75-5262-2053-0CD4552FB960}"/>
              </a:ext>
            </a:extLst>
          </p:cNvPr>
          <p:cNvSpPr txBox="1"/>
          <p:nvPr/>
        </p:nvSpPr>
        <p:spPr>
          <a:xfrm>
            <a:off x="1295400" y="225162"/>
            <a:ext cx="691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highlight>
                  <a:srgbClr val="FFFF00"/>
                </a:highlight>
              </a:rPr>
              <a:t>¿Cómo realizo la solicitud de tutor/a?</a:t>
            </a:r>
          </a:p>
        </p:txBody>
      </p:sp>
      <p:pic>
        <p:nvPicPr>
          <p:cNvPr id="6" name="Imagen 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3ED3778-DC02-1565-FF07-9065CA74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6" y="809937"/>
            <a:ext cx="8632373" cy="6070924"/>
          </a:xfrm>
          <a:prstGeom prst="rect">
            <a:avLst/>
          </a:prstGeom>
        </p:spPr>
      </p:pic>
      <p:pic>
        <p:nvPicPr>
          <p:cNvPr id="4" name="Picture 2" descr="La Importancia de lo Importante!">
            <a:extLst>
              <a:ext uri="{FF2B5EF4-FFF2-40B4-BE49-F238E27FC236}">
                <a16:creationId xmlns:a16="http://schemas.microsoft.com/office/drawing/2014/main" id="{C252E114-B761-6240-20BA-93291F42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65" y="1287842"/>
            <a:ext cx="1404235" cy="140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5E3F734-AC10-AAD6-94D8-9A4F0CF2C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125287"/>
            <a:ext cx="8082643" cy="17555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BAB0E4-5C05-0910-C5C6-2518E470E8FA}"/>
              </a:ext>
            </a:extLst>
          </p:cNvPr>
          <p:cNvSpPr txBox="1"/>
          <p:nvPr/>
        </p:nvSpPr>
        <p:spPr>
          <a:xfrm>
            <a:off x="6422571" y="2771162"/>
            <a:ext cx="2525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Se permite el envío de una única solicitud.</a:t>
            </a:r>
          </a:p>
          <a:p>
            <a:pPr algn="ctr"/>
            <a:endParaRPr lang="es-ES" dirty="0">
              <a:solidFill>
                <a:srgbClr val="FF0000"/>
              </a:solidFill>
            </a:endParaRPr>
          </a:p>
          <a:p>
            <a:pPr algn="ctr"/>
            <a:endParaRPr lang="es-ES" dirty="0">
              <a:solidFill>
                <a:srgbClr val="FF0000"/>
              </a:solidFill>
            </a:endParaRPr>
          </a:p>
          <a:p>
            <a:pPr algn="ctr"/>
            <a:r>
              <a:rPr lang="es-ES" dirty="0">
                <a:solidFill>
                  <a:srgbClr val="FF0000"/>
                </a:solidFill>
              </a:rPr>
              <a:t>Elección por orden de prioridad.</a:t>
            </a:r>
          </a:p>
          <a:p>
            <a:endParaRPr lang="es-ES" dirty="0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96096DBB-0352-D7C0-4EB5-57AFCC7F8573}"/>
              </a:ext>
            </a:extLst>
          </p:cNvPr>
          <p:cNvSpPr/>
          <p:nvPr/>
        </p:nvSpPr>
        <p:spPr>
          <a:xfrm rot="3417584">
            <a:off x="4357007" y="4559229"/>
            <a:ext cx="892628" cy="113211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648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1F768DA-8369-1CE3-5185-6078A0CE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015"/>
            <a:ext cx="9681989" cy="5431970"/>
          </a:xfrm>
          <a:prstGeom prst="rect">
            <a:avLst/>
          </a:prstGeom>
        </p:spPr>
      </p:pic>
      <p:sp>
        <p:nvSpPr>
          <p:cNvPr id="6" name="Flecha abajo 5">
            <a:extLst>
              <a:ext uri="{FF2B5EF4-FFF2-40B4-BE49-F238E27FC236}">
                <a16:creationId xmlns:a16="http://schemas.microsoft.com/office/drawing/2014/main" id="{F0AC4C85-680B-EC94-3077-7F7F3E8EF294}"/>
              </a:ext>
            </a:extLst>
          </p:cNvPr>
          <p:cNvSpPr/>
          <p:nvPr/>
        </p:nvSpPr>
        <p:spPr>
          <a:xfrm rot="2825692">
            <a:off x="3690258" y="4016829"/>
            <a:ext cx="674914" cy="126274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6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E096B0A-8A2B-7849-C52D-03BB943AF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963278"/>
            <a:ext cx="9276536" cy="51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5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0D301B2-55EA-A2FD-C3CA-072C3B756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6" y="533400"/>
            <a:ext cx="9101284" cy="55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A9D19560-6CCD-2179-C83C-C92640A8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4914"/>
            <a:ext cx="9335641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08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 Importancia de lo Importante!">
            <a:extLst>
              <a:ext uri="{FF2B5EF4-FFF2-40B4-BE49-F238E27FC236}">
                <a16:creationId xmlns:a16="http://schemas.microsoft.com/office/drawing/2014/main" id="{DB9A5981-EE57-D9BF-1BC3-DBA523FC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43881"/>
            <a:ext cx="3261519" cy="3261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7F337E-ECE4-2C82-BA3C-E0FB8203B89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3718719" y="846138"/>
            <a:ext cx="4968081" cy="586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Se permite el envío de una única solicitud.</a:t>
            </a:r>
          </a:p>
          <a:p>
            <a:pPr algn="ctr"/>
            <a:endParaRPr lang="es-ES" dirty="0">
              <a:solidFill>
                <a:srgbClr val="FF0000"/>
              </a:solidFill>
            </a:endParaRPr>
          </a:p>
          <a:p>
            <a:pPr algn="ctr"/>
            <a:r>
              <a:rPr lang="es-ES" dirty="0">
                <a:solidFill>
                  <a:srgbClr val="FF0000"/>
                </a:solidFill>
              </a:rPr>
              <a:t>Elección por orden de prioridad.</a:t>
            </a:r>
          </a:p>
          <a:p>
            <a:pPr marL="0" indent="0" algn="ctr">
              <a:buNone/>
            </a:pPr>
            <a:endParaRPr lang="es-ES" dirty="0">
              <a:solidFill>
                <a:srgbClr val="FF0000"/>
              </a:solidFill>
            </a:endParaRPr>
          </a:p>
          <a:p>
            <a:pPr algn="ctr"/>
            <a:r>
              <a:rPr lang="es-ES" dirty="0">
                <a:solidFill>
                  <a:srgbClr val="FF0000"/>
                </a:solidFill>
              </a:rPr>
              <a:t>Recomendable completar todas las respuestas.</a:t>
            </a:r>
          </a:p>
          <a:p>
            <a:pPr algn="ctr"/>
            <a:endParaRPr lang="es-ES" dirty="0">
              <a:solidFill>
                <a:srgbClr val="FF0000"/>
              </a:solidFill>
            </a:endParaRPr>
          </a:p>
          <a:p>
            <a:pPr algn="ctr"/>
            <a:r>
              <a:rPr lang="es-ES" dirty="0">
                <a:solidFill>
                  <a:srgbClr val="FF0000"/>
                </a:solidFill>
              </a:rPr>
              <a:t>Asignación según nota media del expediente académico.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3135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1920AF79-2749-6B27-AB57-4D230A6EF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565" y="203133"/>
            <a:ext cx="6556870" cy="685800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413308" y="2018797"/>
            <a:ext cx="5995981" cy="931281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7597362" y="1694309"/>
            <a:ext cx="767404" cy="79012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9AED3F9-E599-112E-2AF2-AB8AC13BD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876" y="765478"/>
            <a:ext cx="8903748" cy="5399984"/>
          </a:xfrm>
          <a:prstGeom prst="rect">
            <a:avLst/>
          </a:prstGeom>
        </p:spPr>
      </p:pic>
      <p:pic>
        <p:nvPicPr>
          <p:cNvPr id="2050" name="Picture 2" descr="La Importancia de lo Importante!">
            <a:extLst>
              <a:ext uri="{FF2B5EF4-FFF2-40B4-BE49-F238E27FC236}">
                <a16:creationId xmlns:a16="http://schemas.microsoft.com/office/drawing/2014/main" id="{F2EC7793-BA8B-729E-F9E3-0A96CC19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71" y="959127"/>
            <a:ext cx="2093187" cy="20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5642066" y="4262570"/>
            <a:ext cx="3589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Cumplimentar el formulario</a:t>
            </a:r>
            <a:r>
              <a:rPr lang="es-ES_tradnl" sz="2800" b="1" dirty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s-ES_tradnl" sz="2800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con el </a:t>
            </a:r>
          </a:p>
          <a:p>
            <a:pPr algn="ctr"/>
            <a:r>
              <a:rPr lang="es-ES_tradnl" sz="2800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e-mail institucional</a:t>
            </a:r>
          </a:p>
        </p:txBody>
      </p:sp>
      <p:sp>
        <p:nvSpPr>
          <p:cNvPr id="7" name="Flecha abajo 6"/>
          <p:cNvSpPr/>
          <p:nvPr/>
        </p:nvSpPr>
        <p:spPr>
          <a:xfrm>
            <a:off x="7358840" y="3217597"/>
            <a:ext cx="602689" cy="85092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6135835" y="2418377"/>
            <a:ext cx="933127" cy="35410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07FC6397-3C8F-5ACC-734C-568EED6FE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114" y="0"/>
            <a:ext cx="5173113" cy="710901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564105" y="3603171"/>
            <a:ext cx="6189961" cy="595306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314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451552" y="199436"/>
            <a:ext cx="675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>
                  <a:solidFill>
                    <a:srgbClr val="000000"/>
                  </a:solidFill>
                </a:ln>
                <a:latin typeface="Book Antiqua" charset="0"/>
                <a:ea typeface="Book Antiqua" charset="0"/>
                <a:cs typeface="Book Antiqua" charset="0"/>
              </a:rPr>
              <a:t>COMISIÓN DE TRABAJO FIN DE GRADO</a:t>
            </a:r>
          </a:p>
          <a:p>
            <a:pPr algn="ctr"/>
            <a:r>
              <a:rPr lang="es-ES" sz="2400" i="1" dirty="0">
                <a:ln>
                  <a:solidFill>
                    <a:srgbClr val="000000"/>
                  </a:solidFill>
                </a:ln>
                <a:latin typeface="Book Antiqua" charset="0"/>
                <a:ea typeface="Book Antiqua" charset="0"/>
                <a:cs typeface="Book Antiqua" charset="0"/>
              </a:rPr>
              <a:t>Facultad de Humanidades y Ciencias de la Educación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74550" y="5959126"/>
            <a:ext cx="214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 Laura Luque Rodrigo</a:t>
            </a:r>
          </a:p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lluque@ujaen.es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r="20837" b="21633"/>
          <a:stretch/>
        </p:blipFill>
        <p:spPr>
          <a:xfrm>
            <a:off x="554719" y="4464514"/>
            <a:ext cx="2018338" cy="141581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203446" y="6052099"/>
            <a:ext cx="2720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Mª Dolores </a:t>
            </a:r>
            <a:r>
              <a:rPr lang="es-ES" sz="1400" b="1" i="1" dirty="0" err="1">
                <a:latin typeface="Book Antiqua" charset="0"/>
                <a:ea typeface="Book Antiqua" charset="0"/>
                <a:cs typeface="Book Antiqua" charset="0"/>
              </a:rPr>
              <a:t>Escarabajal</a:t>
            </a:r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 Arrieta</a:t>
            </a:r>
          </a:p>
          <a:p>
            <a:pPr algn="ctr"/>
            <a:r>
              <a:rPr lang="es-ES" sz="1400" b="1" i="1" dirty="0" err="1">
                <a:latin typeface="Book Antiqua" charset="0"/>
                <a:ea typeface="Book Antiqua" charset="0"/>
                <a:cs typeface="Book Antiqua" charset="0"/>
              </a:rPr>
              <a:t>descara@ujaen.es</a:t>
            </a:r>
            <a:endParaRPr lang="es-ES" sz="1400" b="1" i="1" dirty="0"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DECANA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562533" y="2986354"/>
            <a:ext cx="214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solidFill>
                  <a:srgbClr val="0070C0"/>
                </a:solidFill>
                <a:latin typeface="Book Antiqua" charset="0"/>
                <a:ea typeface="Book Antiqua" charset="0"/>
                <a:cs typeface="Book Antiqua" charset="0"/>
              </a:rPr>
              <a:t>Secretario</a:t>
            </a:r>
          </a:p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Diego Airado Rodríguez </a:t>
            </a:r>
            <a:r>
              <a:rPr lang="es-ES" sz="1400" b="1" i="1" dirty="0" err="1">
                <a:latin typeface="Book Antiqua" charset="0"/>
                <a:ea typeface="Book Antiqua" charset="0"/>
                <a:cs typeface="Book Antiqua" charset="0"/>
              </a:rPr>
              <a:t>dairado@ujaen.es</a:t>
            </a:r>
            <a:endParaRPr lang="es-ES" sz="1400" b="1" i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183531" y="2986354"/>
            <a:ext cx="214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solidFill>
                  <a:srgbClr val="0070C0"/>
                </a:solidFill>
                <a:latin typeface="Book Antiqua" charset="0"/>
                <a:ea typeface="Book Antiqua" charset="0"/>
                <a:cs typeface="Book Antiqua" charset="0"/>
              </a:rPr>
              <a:t>Presidenta</a:t>
            </a:r>
            <a:endParaRPr lang="es-ES" sz="1400" b="1" i="1" dirty="0"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Inés </a:t>
            </a:r>
            <a:r>
              <a:rPr lang="es-ES" sz="1400" b="1" i="1" dirty="0" err="1">
                <a:latin typeface="Book Antiqua" charset="0"/>
                <a:ea typeface="Book Antiqua" charset="0"/>
                <a:cs typeface="Book Antiqua" charset="0"/>
              </a:rPr>
              <a:t>Mª</a:t>
            </a:r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 Muñoz Galiano</a:t>
            </a:r>
          </a:p>
          <a:p>
            <a:pPr algn="ctr"/>
            <a:r>
              <a:rPr lang="es-ES" sz="1400" b="1" i="1" dirty="0" err="1">
                <a:latin typeface="Book Antiqua" charset="0"/>
                <a:ea typeface="Book Antiqua" charset="0"/>
                <a:cs typeface="Book Antiqua" charset="0"/>
              </a:rPr>
              <a:t>imunoz@ujaen.es</a:t>
            </a:r>
            <a:endParaRPr lang="es-ES" sz="1400" b="1" i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5B1A1D3-5FD0-CB4F-870C-D279110B4095}"/>
              </a:ext>
            </a:extLst>
          </p:cNvPr>
          <p:cNvSpPr txBox="1"/>
          <p:nvPr/>
        </p:nvSpPr>
        <p:spPr>
          <a:xfrm>
            <a:off x="3248188" y="6034488"/>
            <a:ext cx="272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Mª Lourdes de la Torre Vacas</a:t>
            </a:r>
          </a:p>
          <a:p>
            <a:pPr algn="ctr"/>
            <a:r>
              <a:rPr lang="es-ES" sz="1400" b="1" i="1" dirty="0">
                <a:latin typeface="Book Antiqua" charset="0"/>
                <a:ea typeface="Book Antiqua" charset="0"/>
                <a:cs typeface="Book Antiqua" charset="0"/>
              </a:rPr>
              <a:t>mltorre@ujaen.es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D75338-ECF3-4844-87BB-6853839AB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797" y="1260002"/>
            <a:ext cx="1412470" cy="17263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D6EC4E3-FBA3-4644-B7F8-36151E435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" y="33270"/>
            <a:ext cx="1355859" cy="6852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21C31D-6608-7D43-82D5-77D236439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553" y="4374591"/>
            <a:ext cx="1274429" cy="1557635"/>
          </a:xfrm>
          <a:prstGeom prst="rect">
            <a:avLst/>
          </a:prstGeom>
        </p:spPr>
      </p:pic>
      <p:pic>
        <p:nvPicPr>
          <p:cNvPr id="1028" name="Picture 4" descr="Laura Luque Rodrigo - La Noche Europea de los Investigadores">
            <a:extLst>
              <a:ext uri="{FF2B5EF4-FFF2-40B4-BE49-F238E27FC236}">
                <a16:creationId xmlns:a16="http://schemas.microsoft.com/office/drawing/2014/main" id="{BB7B7D1C-AB72-455C-A365-82736F06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50" y="4153249"/>
            <a:ext cx="1282362" cy="17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ñoz Galiano, Inés María">
            <a:extLst>
              <a:ext uri="{FF2B5EF4-FFF2-40B4-BE49-F238E27FC236}">
                <a16:creationId xmlns:a16="http://schemas.microsoft.com/office/drawing/2014/main" id="{3C9E327A-5454-2C8F-F2D1-8E581D9F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88" y="1260001"/>
            <a:ext cx="1412470" cy="17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90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B67189B-F3B6-666A-221E-5E6C3F95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44" y="947058"/>
            <a:ext cx="8966756" cy="61287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9B11FA-96AF-0D25-C9DB-E219E43692EE}"/>
              </a:ext>
            </a:extLst>
          </p:cNvPr>
          <p:cNvSpPr txBox="1"/>
          <p:nvPr/>
        </p:nvSpPr>
        <p:spPr>
          <a:xfrm>
            <a:off x="1328058" y="272052"/>
            <a:ext cx="581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FF0000"/>
                </a:solidFill>
              </a:rPr>
              <a:t>Publicación adjudicación web de la Facultad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2D4162-41B6-34EC-93F9-3EB857CD5CFD}"/>
              </a:ext>
            </a:extLst>
          </p:cNvPr>
          <p:cNvSpPr txBox="1"/>
          <p:nvPr/>
        </p:nvSpPr>
        <p:spPr>
          <a:xfrm>
            <a:off x="2024743" y="4267200"/>
            <a:ext cx="4212771" cy="413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954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09221" y="314963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Comenzamos el TFG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r>
              <a:rPr lang="es-ES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3964" y="314963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2</a:t>
            </a:r>
          </a:p>
        </p:txBody>
      </p:sp>
    </p:spTree>
    <p:extLst>
      <p:ext uri="{BB962C8B-B14F-4D97-AF65-F5344CB8AC3E}">
        <p14:creationId xmlns:p14="http://schemas.microsoft.com/office/powerpoint/2010/main" val="68041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336"/>
            <a:ext cx="9144000" cy="4449262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207094" y="5004897"/>
            <a:ext cx="776818" cy="870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Agrupar 4"/>
          <p:cNvGrpSpPr/>
          <p:nvPr/>
        </p:nvGrpSpPr>
        <p:grpSpPr>
          <a:xfrm>
            <a:off x="7143273" y="1268960"/>
            <a:ext cx="1777679" cy="2240280"/>
            <a:chOff x="4371661" y="2887089"/>
            <a:chExt cx="2045686" cy="2496441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1661" y="2887089"/>
              <a:ext cx="2045686" cy="2496441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5057760" y="4743450"/>
              <a:ext cx="845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>
                  <a:solidFill>
                    <a:srgbClr val="FFFF00"/>
                  </a:solidFill>
                  <a:latin typeface="Book Antiqua" charset="0"/>
                  <a:ea typeface="Book Antiqua" charset="0"/>
                  <a:cs typeface="Book Antiqua" charset="0"/>
                </a:rPr>
                <a:t>TFG</a:t>
              </a: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2983912" y="5914372"/>
            <a:ext cx="2350088" cy="45094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/>
          <p:cNvSpPr txBox="1"/>
          <p:nvPr/>
        </p:nvSpPr>
        <p:spPr>
          <a:xfrm>
            <a:off x="2134411" y="484310"/>
            <a:ext cx="639973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Tener en cuenta las normas de estilo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17" y="365848"/>
            <a:ext cx="8439125" cy="53848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3" y="260792"/>
            <a:ext cx="1355859" cy="68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296"/>
            <a:ext cx="4777112" cy="5399985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3A49447-BA00-6D39-F165-566E0A673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61" y="97506"/>
            <a:ext cx="6147677" cy="6858000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2248" y="1257124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3</a:t>
            </a:r>
          </a:p>
        </p:txBody>
      </p:sp>
      <p:cxnSp>
        <p:nvCxnSpPr>
          <p:cNvPr id="18" name="Conector recto 17"/>
          <p:cNvCxnSpPr/>
          <p:nvPr/>
        </p:nvCxnSpPr>
        <p:spPr>
          <a:xfrm>
            <a:off x="5618418" y="2486206"/>
            <a:ext cx="9836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>
            <a:cxnSpLocks/>
          </p:cNvCxnSpPr>
          <p:nvPr/>
        </p:nvCxnSpPr>
        <p:spPr>
          <a:xfrm>
            <a:off x="4285275" y="2293574"/>
            <a:ext cx="18249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301602" y="2293574"/>
            <a:ext cx="9836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AD80482-D7D0-7E49-80A9-02798C0F471A}"/>
              </a:ext>
            </a:extLst>
          </p:cNvPr>
          <p:cNvCxnSpPr>
            <a:cxnSpLocks/>
          </p:cNvCxnSpPr>
          <p:nvPr/>
        </p:nvCxnSpPr>
        <p:spPr>
          <a:xfrm>
            <a:off x="4405018" y="2681232"/>
            <a:ext cx="14043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301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2248" y="1257124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3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277395" y="934975"/>
            <a:ext cx="39630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Guardar ese e-mail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851" y="1977180"/>
            <a:ext cx="5574514" cy="2241374"/>
          </a:xfrm>
          <a:prstGeom prst="rect">
            <a:avLst/>
          </a:prstGeom>
        </p:spPr>
      </p:pic>
      <p:cxnSp>
        <p:nvCxnSpPr>
          <p:cNvPr id="23" name="Conector recto 22"/>
          <p:cNvCxnSpPr/>
          <p:nvPr/>
        </p:nvCxnSpPr>
        <p:spPr>
          <a:xfrm flipV="1">
            <a:off x="3600309" y="2355273"/>
            <a:ext cx="375645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675019"/>
            <a:ext cx="2403378" cy="3052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77E1E-0D07-58FD-C899-6B57DE86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5" y="2259495"/>
            <a:ext cx="2743761" cy="167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480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2248" y="1257124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3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388555" y="99727"/>
            <a:ext cx="6496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Book Antiqua" charset="0"/>
                <a:ea typeface="Book Antiqua" charset="0"/>
                <a:cs typeface="Book Antiqua" charset="0"/>
              </a:rPr>
              <a:t>Cada convocatoria (Ordinaria I, Ordinaria II, Extraordinaria II) tiene sus fechas específicas pero el funcionamiento es similar</a:t>
            </a:r>
            <a:r>
              <a:rPr lang="mr-IN" b="1" dirty="0"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_tradnl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D669959E-8BD3-0187-69E3-C2E623B6C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401" y="911416"/>
            <a:ext cx="5330662" cy="5946584"/>
          </a:xfrm>
          <a:prstGeom prst="rect">
            <a:avLst/>
          </a:prstGeom>
        </p:spPr>
      </p:pic>
      <p:cxnSp>
        <p:nvCxnSpPr>
          <p:cNvPr id="15" name="Conector recto de flecha 14"/>
          <p:cNvCxnSpPr>
            <a:cxnSpLocks/>
          </p:cNvCxnSpPr>
          <p:nvPr/>
        </p:nvCxnSpPr>
        <p:spPr>
          <a:xfrm>
            <a:off x="2240466" y="2743200"/>
            <a:ext cx="846191" cy="114150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 rot="5400000">
            <a:off x="1121815" y="3820890"/>
            <a:ext cx="4773948" cy="1100817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29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4651234-0052-E45B-739A-5A350EED6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90" b="14808"/>
          <a:stretch/>
        </p:blipFill>
        <p:spPr>
          <a:xfrm>
            <a:off x="1245962" y="1062867"/>
            <a:ext cx="8133136" cy="5171731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2248" y="1257124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3</a:t>
            </a:r>
          </a:p>
        </p:txBody>
      </p:sp>
      <p:cxnSp>
        <p:nvCxnSpPr>
          <p:cNvPr id="11" name="Conector recto de flecha 10"/>
          <p:cNvCxnSpPr>
            <a:cxnSpLocks/>
          </p:cNvCxnSpPr>
          <p:nvPr/>
        </p:nvCxnSpPr>
        <p:spPr>
          <a:xfrm flipH="1">
            <a:off x="8308952" y="1658905"/>
            <a:ext cx="687048" cy="103028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38EB43D-5DC3-4147-B7A7-9BB53FFA52CA}"/>
              </a:ext>
            </a:extLst>
          </p:cNvPr>
          <p:cNvCxnSpPr>
            <a:cxnSpLocks/>
          </p:cNvCxnSpPr>
          <p:nvPr/>
        </p:nvCxnSpPr>
        <p:spPr>
          <a:xfrm>
            <a:off x="3551650" y="3911458"/>
            <a:ext cx="18249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85A2F3B-329E-432D-BE86-06CCD901BBE4}"/>
              </a:ext>
            </a:extLst>
          </p:cNvPr>
          <p:cNvCxnSpPr>
            <a:cxnSpLocks/>
          </p:cNvCxnSpPr>
          <p:nvPr/>
        </p:nvCxnSpPr>
        <p:spPr>
          <a:xfrm>
            <a:off x="3551650" y="4410842"/>
            <a:ext cx="8340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088695E-40FD-49C2-851D-9B92F5EE1088}"/>
              </a:ext>
            </a:extLst>
          </p:cNvPr>
          <p:cNvCxnSpPr>
            <a:cxnSpLocks/>
          </p:cNvCxnSpPr>
          <p:nvPr/>
        </p:nvCxnSpPr>
        <p:spPr>
          <a:xfrm>
            <a:off x="5851634" y="3911458"/>
            <a:ext cx="18249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708166" y="2455423"/>
            <a:ext cx="8737409" cy="2912070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C33C032-B9B9-CF35-67D0-9BF372BF888C}"/>
              </a:ext>
            </a:extLst>
          </p:cNvPr>
          <p:cNvSpPr/>
          <p:nvPr/>
        </p:nvSpPr>
        <p:spPr>
          <a:xfrm>
            <a:off x="5258927" y="3429000"/>
            <a:ext cx="2850929" cy="309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2D9D36A-3A40-925B-EA14-319D2EC017AF}"/>
              </a:ext>
            </a:extLst>
          </p:cNvPr>
          <p:cNvCxnSpPr/>
          <p:nvPr/>
        </p:nvCxnSpPr>
        <p:spPr>
          <a:xfrm>
            <a:off x="3631382" y="4682984"/>
            <a:ext cx="16655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4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DCC21FA3-EF95-3FB9-C43B-4E5E0749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957943"/>
            <a:ext cx="8831407" cy="47461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14275A-2122-8B24-95F8-23DDDB6A0AC7}"/>
              </a:ext>
            </a:extLst>
          </p:cNvPr>
          <p:cNvSpPr txBox="1"/>
          <p:nvPr/>
        </p:nvSpPr>
        <p:spPr>
          <a:xfrm>
            <a:off x="329375" y="434723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Súper importante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2E6B4DB9-4F51-C2AC-C91E-A8EDCC8AF762}"/>
              </a:ext>
            </a:extLst>
          </p:cNvPr>
          <p:cNvSpPr/>
          <p:nvPr/>
        </p:nvSpPr>
        <p:spPr>
          <a:xfrm rot="2745073">
            <a:off x="7454919" y="1079361"/>
            <a:ext cx="533400" cy="139639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8770E6-D4CB-F95B-A868-37AA55C05231}"/>
              </a:ext>
            </a:extLst>
          </p:cNvPr>
          <p:cNvSpPr txBox="1"/>
          <p:nvPr/>
        </p:nvSpPr>
        <p:spPr>
          <a:xfrm>
            <a:off x="6252645" y="354630"/>
            <a:ext cx="2837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Publicado en la web de la Facultad</a:t>
            </a:r>
          </a:p>
        </p:txBody>
      </p:sp>
    </p:spTree>
    <p:extLst>
      <p:ext uri="{BB962C8B-B14F-4D97-AF65-F5344CB8AC3E}">
        <p14:creationId xmlns:p14="http://schemas.microsoft.com/office/powerpoint/2010/main" val="1145516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88" y="586354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29291" y="244010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Súper importantes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850923" y="865235"/>
            <a:ext cx="6189961" cy="79007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Toda la documentación se sube en 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PLATEA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BF17A0-0DF6-4C11-B2B0-047060C9E6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1" t="24683" r="6331" b="3259"/>
          <a:stretch/>
        </p:blipFill>
        <p:spPr>
          <a:xfrm>
            <a:off x="523037" y="2402665"/>
            <a:ext cx="7968825" cy="3704485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6553136" y="2874367"/>
            <a:ext cx="13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¡FIRMAS!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4E930E-D3F8-4916-8D3A-06900BEDAEC0}"/>
              </a:ext>
            </a:extLst>
          </p:cNvPr>
          <p:cNvSpPr txBox="1"/>
          <p:nvPr/>
        </p:nvSpPr>
        <p:spPr>
          <a:xfrm>
            <a:off x="6720765" y="1938687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ANEXO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E1E60-88E1-B22A-1176-62866E4E2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38" y="4158007"/>
            <a:ext cx="2743761" cy="167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88" y="586354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29291" y="244010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Súper importantes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850923" y="865235"/>
            <a:ext cx="6189961" cy="79007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Toda la documentación se sube en 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PLATEA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4E930E-D3F8-4916-8D3A-06900BEDAEC0}"/>
              </a:ext>
            </a:extLst>
          </p:cNvPr>
          <p:cNvSpPr txBox="1"/>
          <p:nvPr/>
        </p:nvSpPr>
        <p:spPr>
          <a:xfrm>
            <a:off x="6720765" y="1938687"/>
            <a:ext cx="103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ANEXO II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43A7E3-7DFE-4922-B8DD-F3EDED41EF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19" t="23638" r="36406" b="6923"/>
          <a:stretch/>
        </p:blipFill>
        <p:spPr>
          <a:xfrm>
            <a:off x="2062762" y="1753317"/>
            <a:ext cx="3425541" cy="49760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AD8080F-CEE2-4A41-B4C3-3202149C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149849"/>
            <a:ext cx="2743761" cy="167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02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23892" y="873420"/>
            <a:ext cx="5374496" cy="646331"/>
          </a:xfrm>
          <a:prstGeom prst="rect">
            <a:avLst/>
          </a:prstGeom>
          <a:solidFill>
            <a:srgbClr val="3760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 EL TRABAJO FIN DE GRADO</a:t>
            </a:r>
            <a:r>
              <a:rPr lang="mr-IN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" b="1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 UNA ASIGNATURA MÁS DE TU GRADO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32421" y="1950155"/>
            <a:ext cx="79765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Book Antiqua" charset="0"/>
              <a:ea typeface="Book Antiqua" charset="0"/>
              <a:cs typeface="Book Antiqua" charset="0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CUATRIMESTRAL:  2º </a:t>
            </a:r>
            <a:r>
              <a:rPr lang="es-ES" baseline="30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*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Nº CRÉDITOS ECTS: 6 (Exceptuando en el Grado de Geografía e Historia:  Anual y 12 créditos)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endParaRPr lang="es-ES" dirty="0">
              <a:latin typeface="Book Antiqua" charset="0"/>
              <a:ea typeface="Book Antiqua" charset="0"/>
              <a:cs typeface="Book Antiqua" charset="0"/>
            </a:endParaRPr>
          </a:p>
          <a:p>
            <a:pPr marL="742950" lvl="1" indent="-285750">
              <a:lnSpc>
                <a:spcPct val="120000"/>
              </a:lnSpc>
              <a:buFontTx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CARÁCTER SINGULAR</a:t>
            </a:r>
          </a:p>
          <a:p>
            <a:pPr marL="1200150" lvl="2" indent="-285750">
              <a:lnSpc>
                <a:spcPct val="120000"/>
              </a:lnSpc>
              <a:buFontTx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Es una asignatura transversal de la Facultad.</a:t>
            </a:r>
          </a:p>
          <a:p>
            <a:pPr marL="1200150" lvl="2" indent="-285750">
              <a:lnSpc>
                <a:spcPct val="120000"/>
              </a:lnSpc>
              <a:buFontTx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Ausencia de docencia </a:t>
            </a:r>
          </a:p>
          <a:p>
            <a:pPr marL="1200150" lvl="2" indent="-285750">
              <a:lnSpc>
                <a:spcPct val="120000"/>
              </a:lnSpc>
              <a:buFontTx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Existencia de un proceso de tutorización cuatrimestral</a:t>
            </a:r>
          </a:p>
          <a:p>
            <a:pPr marL="1200150" lvl="2" indent="-285750">
              <a:lnSpc>
                <a:spcPct val="120000"/>
              </a:lnSpc>
              <a:buFontTx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Requisitos académicos para su defensa SEGÚN NORMATIVAS.</a:t>
            </a:r>
          </a:p>
          <a:p>
            <a:pPr marL="1200150" lvl="2" indent="-285750">
              <a:lnSpc>
                <a:spcPct val="120000"/>
              </a:lnSpc>
              <a:buFontTx/>
              <a:buChar char="•"/>
            </a:pP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Presentación y defensa de TFG</a:t>
            </a:r>
          </a:p>
        </p:txBody>
      </p:sp>
    </p:spTree>
    <p:extLst>
      <p:ext uri="{BB962C8B-B14F-4D97-AF65-F5344CB8AC3E}">
        <p14:creationId xmlns:p14="http://schemas.microsoft.com/office/powerpoint/2010/main" val="1245362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1B430554-2A21-93A0-6C7E-6E1E0899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90" b="14808"/>
          <a:stretch/>
        </p:blipFill>
        <p:spPr>
          <a:xfrm>
            <a:off x="1143714" y="1324297"/>
            <a:ext cx="8133136" cy="5171731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4942461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4</a:t>
            </a:r>
            <a:endParaRPr lang="es-ES_tradnl" b="1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374363" y="5399985"/>
            <a:ext cx="7546589" cy="1096043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67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DCC21FA3-EF95-3FB9-C43B-4E5E0749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93" y="1055904"/>
            <a:ext cx="8831407" cy="47461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14275A-2122-8B24-95F8-23DDDB6A0AC7}"/>
              </a:ext>
            </a:extLst>
          </p:cNvPr>
          <p:cNvSpPr txBox="1"/>
          <p:nvPr/>
        </p:nvSpPr>
        <p:spPr>
          <a:xfrm>
            <a:off x="414721" y="361971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Súper importante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2E6B4DB9-4F51-C2AC-C91E-A8EDCC8AF762}"/>
              </a:ext>
            </a:extLst>
          </p:cNvPr>
          <p:cNvSpPr/>
          <p:nvPr/>
        </p:nvSpPr>
        <p:spPr>
          <a:xfrm rot="1190107">
            <a:off x="7838276" y="1380871"/>
            <a:ext cx="533400" cy="1396395"/>
          </a:xfrm>
          <a:prstGeom prst="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7CF1D99-B306-4B3A-672E-E99A914D65B4}"/>
              </a:ext>
            </a:extLst>
          </p:cNvPr>
          <p:cNvSpPr/>
          <p:nvPr/>
        </p:nvSpPr>
        <p:spPr>
          <a:xfrm>
            <a:off x="156295" y="2656115"/>
            <a:ext cx="8831407" cy="3839914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DDFD31-AD7F-CE42-1BE2-D6E8953E50E0}"/>
              </a:ext>
            </a:extLst>
          </p:cNvPr>
          <p:cNvSpPr txBox="1"/>
          <p:nvPr/>
        </p:nvSpPr>
        <p:spPr>
          <a:xfrm>
            <a:off x="6198589" y="547519"/>
            <a:ext cx="2837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Publicado en la web de la Facultad</a:t>
            </a:r>
          </a:p>
        </p:txBody>
      </p:sp>
    </p:spTree>
    <p:extLst>
      <p:ext uri="{BB962C8B-B14F-4D97-AF65-F5344CB8AC3E}">
        <p14:creationId xmlns:p14="http://schemas.microsoft.com/office/powerpoint/2010/main" val="39247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0B485A-013F-ED42-A8F5-866F791D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556" y="1334814"/>
            <a:ext cx="10943968" cy="398954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A4C302C-EB7C-1741-928F-0DB57255CCEE}"/>
              </a:ext>
            </a:extLst>
          </p:cNvPr>
          <p:cNvSpPr/>
          <p:nvPr/>
        </p:nvSpPr>
        <p:spPr>
          <a:xfrm>
            <a:off x="1597411" y="4868072"/>
            <a:ext cx="7546589" cy="294925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DFD2FFB0-BFBA-594F-8356-520028A149AB}"/>
              </a:ext>
            </a:extLst>
          </p:cNvPr>
          <p:cNvSpPr/>
          <p:nvPr/>
        </p:nvSpPr>
        <p:spPr>
          <a:xfrm rot="19618077">
            <a:off x="2203051" y="3461529"/>
            <a:ext cx="533400" cy="1396395"/>
          </a:xfrm>
          <a:prstGeom prst="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72E0CD-7FF9-874C-AD61-05D002AC0620}"/>
              </a:ext>
            </a:extLst>
          </p:cNvPr>
          <p:cNvSpPr txBox="1"/>
          <p:nvPr/>
        </p:nvSpPr>
        <p:spPr>
          <a:xfrm>
            <a:off x="2596056" y="294805"/>
            <a:ext cx="472578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</a:rPr>
              <a:t>Instrumento de evaluación TFG</a:t>
            </a:r>
          </a:p>
        </p:txBody>
      </p:sp>
    </p:spTree>
    <p:extLst>
      <p:ext uri="{BB962C8B-B14F-4D97-AF65-F5344CB8AC3E}">
        <p14:creationId xmlns:p14="http://schemas.microsoft.com/office/powerpoint/2010/main" val="390554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12239" y="934975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Recordamos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28255" y="2161337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1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404479" y="2143264"/>
            <a:ext cx="5739286" cy="40178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Solicitud de tutor/a de TFG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28255" y="2947759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2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404479" y="2929686"/>
            <a:ext cx="5739286" cy="40178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Elaboración del TFG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928255" y="3682163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3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404479" y="3664090"/>
            <a:ext cx="5739286" cy="40178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Presentación del TFG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928255" y="4485091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4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404479" y="4467018"/>
            <a:ext cx="5739286" cy="40178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Defensa del TFG</a:t>
            </a:r>
          </a:p>
        </p:txBody>
      </p:sp>
    </p:spTree>
    <p:extLst>
      <p:ext uri="{BB962C8B-B14F-4D97-AF65-F5344CB8AC3E}">
        <p14:creationId xmlns:p14="http://schemas.microsoft.com/office/powerpoint/2010/main" val="833384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88" y="586354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87230" y="723397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Puntos súper importantes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r>
              <a:rPr lang="es-ES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.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953314" y="1952963"/>
            <a:ext cx="6189961" cy="95070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Comunicación CTFG es por medio del e-mail institucional </a:t>
            </a: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…@</a:t>
            </a:r>
            <a:r>
              <a:rPr lang="es-ES_tradnl" b="1" dirty="0" err="1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red.ujaen.es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53314" y="3148287"/>
            <a:ext cx="6189961" cy="95070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Toda la documentación se sube en 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PLATEA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53313" y="4343611"/>
            <a:ext cx="6189961" cy="95070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Cuidar los detalles en la entrega de los </a:t>
            </a: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ANEXOS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53312" y="5546776"/>
            <a:ext cx="6189961" cy="95070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Desde que se hacen las defensas hasta que aparezca la nota en ACTA OFICIAL, pasa un tiempo…</a:t>
            </a:r>
            <a:r>
              <a:rPr lang="es-ES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¡PACIENCIA!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3DF88478-5A5B-A44A-B773-489830D3B247}"/>
              </a:ext>
            </a:extLst>
          </p:cNvPr>
          <p:cNvSpPr/>
          <p:nvPr/>
        </p:nvSpPr>
        <p:spPr>
          <a:xfrm>
            <a:off x="7222652" y="3166441"/>
            <a:ext cx="188159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sopdv@ujaen.es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41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88" y="586354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87230" y="723397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Formación complementaria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560137" y="1769477"/>
            <a:ext cx="6189961" cy="1960142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0000"/>
                </a:solidFill>
              </a:rPr>
              <a:t>Taller: ¿Cómo escribir el TFG? Normas APA </a:t>
            </a:r>
            <a:r>
              <a:rPr lang="es-ES_tradnl" b="1" dirty="0">
                <a:solidFill>
                  <a:srgbClr val="FF0000"/>
                </a:solidFill>
                <a:highlight>
                  <a:srgbClr val="FFFF00"/>
                </a:highlight>
              </a:rPr>
              <a:t>(8 noviembre)</a:t>
            </a:r>
          </a:p>
          <a:p>
            <a:pPr algn="ctr"/>
            <a:r>
              <a:rPr lang="es-ES_tradnl" b="1" dirty="0">
                <a:solidFill>
                  <a:srgbClr val="0070C0"/>
                </a:solidFill>
              </a:rPr>
              <a:t>Charla: Becas y ayudas para la movilidad internacional</a:t>
            </a:r>
          </a:p>
          <a:p>
            <a:pPr algn="ctr"/>
            <a:r>
              <a:rPr lang="en" b="1" dirty="0" err="1">
                <a:solidFill>
                  <a:srgbClr val="0070C0"/>
                </a:solidFill>
              </a:rPr>
              <a:t>Curso</a:t>
            </a:r>
            <a:r>
              <a:rPr lang="en" b="1" dirty="0">
                <a:solidFill>
                  <a:srgbClr val="0070C0"/>
                </a:solidFill>
              </a:rPr>
              <a:t>: </a:t>
            </a:r>
            <a:r>
              <a:rPr lang="en" b="1" dirty="0" err="1">
                <a:solidFill>
                  <a:srgbClr val="0070C0"/>
                </a:solidFill>
              </a:rPr>
              <a:t>Consejos</a:t>
            </a:r>
            <a:r>
              <a:rPr lang="en" b="1" dirty="0">
                <a:solidFill>
                  <a:srgbClr val="0070C0"/>
                </a:solidFill>
              </a:rPr>
              <a:t> para </a:t>
            </a:r>
            <a:r>
              <a:rPr lang="en" b="1" dirty="0" err="1">
                <a:solidFill>
                  <a:srgbClr val="0070C0"/>
                </a:solidFill>
              </a:rPr>
              <a:t>optimizar</a:t>
            </a:r>
            <a:r>
              <a:rPr lang="en" b="1" dirty="0">
                <a:solidFill>
                  <a:srgbClr val="0070C0"/>
                </a:solidFill>
              </a:rPr>
              <a:t> </a:t>
            </a:r>
            <a:r>
              <a:rPr lang="en" b="1" dirty="0" err="1">
                <a:solidFill>
                  <a:srgbClr val="0070C0"/>
                </a:solidFill>
              </a:rPr>
              <a:t>tu</a:t>
            </a:r>
            <a:r>
              <a:rPr lang="en" b="1" dirty="0">
                <a:solidFill>
                  <a:srgbClr val="0070C0"/>
                </a:solidFill>
              </a:rPr>
              <a:t> </a:t>
            </a:r>
            <a:r>
              <a:rPr lang="en" b="1" dirty="0" err="1">
                <a:solidFill>
                  <a:srgbClr val="0070C0"/>
                </a:solidFill>
              </a:rPr>
              <a:t>manejo</a:t>
            </a:r>
            <a:r>
              <a:rPr lang="en" b="1" dirty="0">
                <a:solidFill>
                  <a:srgbClr val="0070C0"/>
                </a:solidFill>
              </a:rPr>
              <a:t> de las </a:t>
            </a:r>
            <a:r>
              <a:rPr lang="en" b="1" dirty="0" err="1">
                <a:solidFill>
                  <a:srgbClr val="0070C0"/>
                </a:solidFill>
              </a:rPr>
              <a:t>herramientas</a:t>
            </a:r>
            <a:r>
              <a:rPr lang="en" b="1" dirty="0">
                <a:solidFill>
                  <a:srgbClr val="0070C0"/>
                </a:solidFill>
              </a:rPr>
              <a:t> web.</a:t>
            </a:r>
          </a:p>
          <a:p>
            <a:pPr algn="ctr"/>
            <a:r>
              <a:rPr lang="en" b="1" dirty="0">
                <a:solidFill>
                  <a:srgbClr val="0070C0"/>
                </a:solidFill>
              </a:rPr>
              <a:t>Taller: </a:t>
            </a:r>
            <a:r>
              <a:rPr lang="es-ES" b="1" dirty="0">
                <a:solidFill>
                  <a:srgbClr val="0070C0"/>
                </a:solidFill>
              </a:rPr>
              <a:t>Fortalezas y habilidades para adaptarnos al cambio.</a:t>
            </a:r>
            <a:r>
              <a:rPr lang="en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" b="1" dirty="0">
                <a:solidFill>
                  <a:srgbClr val="0070C0"/>
                </a:solidFill>
                <a:latin typeface="Book Antiqua" charset="0"/>
              </a:rPr>
              <a:t>Taller: Control de la </a:t>
            </a:r>
            <a:r>
              <a:rPr lang="en" b="1" dirty="0" err="1">
                <a:solidFill>
                  <a:srgbClr val="0070C0"/>
                </a:solidFill>
                <a:latin typeface="Book Antiqua" charset="0"/>
              </a:rPr>
              <a:t>ansiedad</a:t>
            </a:r>
            <a:endParaRPr lang="es-ES_tradnl" b="1" dirty="0">
              <a:solidFill>
                <a:schemeClr val="tx1"/>
              </a:solidFill>
              <a:latin typeface="Book Antiqua" charset="0"/>
            </a:endParaRPr>
          </a:p>
          <a:p>
            <a:pPr algn="ctr"/>
            <a:r>
              <a:rPr lang="es-ES_tradnl" b="1" dirty="0">
                <a:solidFill>
                  <a:srgbClr val="0070C0"/>
                </a:solidFill>
              </a:rPr>
              <a:t>Jornadas de orientación profesional</a:t>
            </a:r>
            <a:endParaRPr lang="en" b="1" dirty="0">
              <a:solidFill>
                <a:srgbClr val="0070C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60137" y="4094171"/>
            <a:ext cx="6189961" cy="57646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Carácter voluntario, pero </a:t>
            </a:r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recomendable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560136" y="4882031"/>
            <a:ext cx="6189961" cy="43811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Turno de mañana y </a:t>
            </a:r>
            <a:r>
              <a:rPr lang="es-ES_tradnl" b="1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de tarde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21150" t="6869" r="29232" b="12188"/>
          <a:stretch/>
        </p:blipFill>
        <p:spPr>
          <a:xfrm>
            <a:off x="0" y="1124353"/>
            <a:ext cx="1307184" cy="213240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560136" y="5557616"/>
            <a:ext cx="6189961" cy="43811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Convocatoria </a:t>
            </a:r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se envía por mail</a:t>
            </a:r>
          </a:p>
        </p:txBody>
      </p:sp>
    </p:spTree>
    <p:extLst>
      <p:ext uri="{BB962C8B-B14F-4D97-AF65-F5344CB8AC3E}">
        <p14:creationId xmlns:p14="http://schemas.microsoft.com/office/powerpoint/2010/main" val="11952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11" grpId="0" animBg="1"/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88" y="586354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9144000" cy="686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9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" y="2369126"/>
            <a:ext cx="9131652" cy="448887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348" y="0"/>
            <a:ext cx="9131652" cy="2369126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Bienvenidos y bienvenidas al maravilloso mundo del TFG</a:t>
            </a:r>
            <a:endParaRPr lang="es-ES_tradnl" sz="3200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_tradnl" sz="3200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“Haced de él una oportunidad”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448800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00224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560" y="1483625"/>
            <a:ext cx="4767427" cy="5385048"/>
          </a:xfrm>
          <a:prstGeom prst="rect">
            <a:avLst/>
          </a:prstGeom>
        </p:spPr>
      </p:pic>
      <p:pic>
        <p:nvPicPr>
          <p:cNvPr id="10" name="Imagen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91" y="6477041"/>
            <a:ext cx="694619" cy="1799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000" y="226757"/>
            <a:ext cx="2664000" cy="1926468"/>
          </a:xfrm>
          <a:prstGeom prst="rect">
            <a:avLst/>
          </a:prstGeom>
        </p:spPr>
      </p:pic>
      <p:sp>
        <p:nvSpPr>
          <p:cNvPr id="7" name="Título 6"/>
          <p:cNvSpPr txBox="1">
            <a:spLocks noGrp="1"/>
          </p:cNvSpPr>
          <p:nvPr>
            <p:ph type="ctrTitle"/>
          </p:nvPr>
        </p:nvSpPr>
        <p:spPr>
          <a:xfrm>
            <a:off x="526338" y="2510401"/>
            <a:ext cx="83346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ook Antiqua" charset="0"/>
                <a:ea typeface="Book Antiqua" charset="0"/>
                <a:cs typeface="Book Antiqua" charset="0"/>
              </a:rPr>
              <a:t>REUNIÓN INFORMATIVA</a:t>
            </a:r>
            <a:br>
              <a:rPr lang="es-ES" sz="2400" dirty="0">
                <a:latin typeface="Book Antiqua" charset="0"/>
                <a:ea typeface="Book Antiqua" charset="0"/>
                <a:cs typeface="Book Antiqua" charset="0"/>
              </a:rPr>
            </a:br>
            <a:r>
              <a:rPr lang="es-ES" sz="2400" dirty="0">
                <a:latin typeface="Book Antiqua" charset="0"/>
                <a:ea typeface="Book Antiqua" charset="0"/>
                <a:cs typeface="Book Antiqua" charset="0"/>
              </a:rPr>
              <a:t>Facultad de Humanidades y Ciencias De La Educación</a:t>
            </a:r>
            <a:br>
              <a:rPr lang="es-ES" sz="2400" dirty="0">
                <a:latin typeface="Book Antiqua" charset="0"/>
                <a:ea typeface="Book Antiqua" charset="0"/>
                <a:cs typeface="Book Antiqua" charset="0"/>
              </a:rPr>
            </a:br>
            <a:br>
              <a:rPr lang="es-ES" sz="2400" dirty="0">
                <a:latin typeface="Book Antiqua" charset="0"/>
                <a:ea typeface="Book Antiqua" charset="0"/>
                <a:cs typeface="Book Antiqua" charset="0"/>
              </a:rPr>
            </a:br>
            <a:r>
              <a:rPr lang="es-ES" sz="2400" b="1" dirty="0">
                <a:latin typeface="Book Antiqua" charset="0"/>
                <a:ea typeface="Book Antiqua" charset="0"/>
                <a:cs typeface="Book Antiqua" charset="0"/>
              </a:rPr>
              <a:t>TRABAJO FIN DE GRADO</a:t>
            </a:r>
          </a:p>
          <a:p>
            <a:pPr algn="ctr"/>
            <a:r>
              <a:rPr lang="es-ES" sz="2400" b="1" dirty="0">
                <a:latin typeface="Book Antiqua" charset="0"/>
                <a:ea typeface="Book Antiqua" charset="0"/>
                <a:cs typeface="Book Antiqua" charset="0"/>
              </a:rPr>
              <a:t>CURSO 2023-2024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6" y="3708400"/>
            <a:ext cx="3378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9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D0D9A2D3-2CF9-6F93-4258-946E8611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9" y="513711"/>
            <a:ext cx="9207954" cy="59823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7527921-1DEA-C34D-B661-E3A406304CE4}"/>
              </a:ext>
            </a:extLst>
          </p:cNvPr>
          <p:cNvSpPr/>
          <p:nvPr/>
        </p:nvSpPr>
        <p:spPr>
          <a:xfrm>
            <a:off x="2865868" y="2735786"/>
            <a:ext cx="5656512" cy="54361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A97358-6575-C048-AC46-116A1FD54264}"/>
              </a:ext>
            </a:extLst>
          </p:cNvPr>
          <p:cNvSpPr/>
          <p:nvPr/>
        </p:nvSpPr>
        <p:spPr>
          <a:xfrm>
            <a:off x="2958440" y="4825054"/>
            <a:ext cx="5656512" cy="54361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Conector recto de flecha 5"/>
          <p:cNvCxnSpPr>
            <a:cxnSpLocks/>
          </p:cNvCxnSpPr>
          <p:nvPr/>
        </p:nvCxnSpPr>
        <p:spPr>
          <a:xfrm>
            <a:off x="125077" y="2991968"/>
            <a:ext cx="415633" cy="874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6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475103" y="312399"/>
            <a:ext cx="456987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CONVOCATORIAS y REQUISITOS TFG 2022-23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887536" y="1595424"/>
            <a:ext cx="3175135" cy="666051"/>
          </a:xfrm>
          <a:prstGeom prst="roundRect">
            <a:avLst/>
          </a:prstGeom>
          <a:noFill/>
          <a:ln>
            <a:solidFill>
              <a:srgbClr val="FEB80A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EXTRAORDINARIA 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Octubre 2023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294998" y="1595424"/>
            <a:ext cx="4540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Alumnado matriculado en el curso 2022-23</a:t>
            </a:r>
          </a:p>
          <a:p>
            <a:pPr algn="ctr"/>
            <a:r>
              <a:rPr lang="es-E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Convocatoria especial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887536" y="2839859"/>
            <a:ext cx="3175135" cy="666051"/>
          </a:xfrm>
          <a:prstGeom prst="roundRect">
            <a:avLst/>
          </a:prstGeom>
          <a:noFill/>
          <a:ln>
            <a:solidFill>
              <a:srgbClr val="FEB80A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ORDINARIA 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ENERO 2024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347273" y="2859579"/>
            <a:ext cx="438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Alumnado que cumpla los </a:t>
            </a:r>
            <a:r>
              <a:rPr lang="es-ES" b="1" dirty="0">
                <a:latin typeface="Book Antiqua" charset="0"/>
                <a:ea typeface="Book Antiqua" charset="0"/>
                <a:cs typeface="Book Antiqua" charset="0"/>
              </a:rPr>
              <a:t>requisitos </a:t>
            </a: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para la defensa según normativa.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887536" y="4177234"/>
            <a:ext cx="3175135" cy="666051"/>
          </a:xfrm>
          <a:prstGeom prst="roundRect">
            <a:avLst/>
          </a:prstGeom>
          <a:noFill/>
          <a:ln>
            <a:solidFill>
              <a:srgbClr val="FEB80A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ORDINARIA II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JUNIO 2024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887536" y="5537840"/>
            <a:ext cx="3175135" cy="666051"/>
          </a:xfrm>
          <a:prstGeom prst="roundRect">
            <a:avLst/>
          </a:prstGeom>
          <a:noFill/>
          <a:ln>
            <a:solidFill>
              <a:srgbClr val="FEB80A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EXTRAORDINARIA II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JULIO 2024</a:t>
            </a:r>
          </a:p>
        </p:txBody>
      </p:sp>
      <p:sp>
        <p:nvSpPr>
          <p:cNvPr id="23" name="Flecha abajo 22"/>
          <p:cNvSpPr/>
          <p:nvPr/>
        </p:nvSpPr>
        <p:spPr>
          <a:xfrm>
            <a:off x="2235033" y="2431860"/>
            <a:ext cx="325258" cy="26332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4" name="Flecha abajo 23"/>
          <p:cNvSpPr/>
          <p:nvPr/>
        </p:nvSpPr>
        <p:spPr>
          <a:xfrm>
            <a:off x="2235033" y="3698273"/>
            <a:ext cx="325258" cy="26332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5" name="Flecha abajo 24"/>
          <p:cNvSpPr/>
          <p:nvPr/>
        </p:nvSpPr>
        <p:spPr>
          <a:xfrm>
            <a:off x="2235033" y="5106561"/>
            <a:ext cx="325258" cy="26332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294998" y="4230708"/>
            <a:ext cx="438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Alumnado que cumpla los </a:t>
            </a:r>
            <a:r>
              <a:rPr lang="es-ES" b="1" dirty="0">
                <a:latin typeface="Book Antiqua" charset="0"/>
                <a:ea typeface="Book Antiqua" charset="0"/>
                <a:cs typeface="Book Antiqua" charset="0"/>
              </a:rPr>
              <a:t>requisitos </a:t>
            </a: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para la defensa según normativa. 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47273" y="5568384"/>
            <a:ext cx="438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Alumnado que cumpla los </a:t>
            </a:r>
            <a:r>
              <a:rPr lang="es-ES" b="1" dirty="0">
                <a:latin typeface="Book Antiqua" charset="0"/>
                <a:ea typeface="Book Antiqua" charset="0"/>
                <a:cs typeface="Book Antiqua" charset="0"/>
              </a:rPr>
              <a:t>requisitos </a:t>
            </a:r>
            <a:r>
              <a:rPr lang="es-ES" dirty="0">
                <a:latin typeface="Book Antiqua" charset="0"/>
                <a:ea typeface="Book Antiqua" charset="0"/>
                <a:cs typeface="Book Antiqua" charset="0"/>
              </a:rPr>
              <a:t>para la defensa según normativa.</a:t>
            </a:r>
          </a:p>
        </p:txBody>
      </p:sp>
    </p:spTree>
    <p:extLst>
      <p:ext uri="{BB962C8B-B14F-4D97-AF65-F5344CB8AC3E}">
        <p14:creationId xmlns:p14="http://schemas.microsoft.com/office/powerpoint/2010/main" val="184534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87230" y="723397"/>
            <a:ext cx="57357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80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DOS puntos </a:t>
            </a:r>
            <a:r>
              <a:rPr lang="es-ES_tradnl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súper importantes</a:t>
            </a:r>
            <a:r>
              <a:rPr lang="mr-IN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…</a:t>
            </a:r>
            <a:r>
              <a:rPr lang="es-ES" sz="2800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.</a:t>
            </a:r>
            <a:endParaRPr lang="es-ES_tradnl" sz="2800" dirty="0">
              <a:solidFill>
                <a:srgbClr val="FFFF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549525" y="2837312"/>
            <a:ext cx="6189961" cy="95070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Comunicación CTFG es por medio del e-mail institucional </a:t>
            </a: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…@</a:t>
            </a:r>
            <a:r>
              <a:rPr lang="es-ES_tradnl" b="1" dirty="0" err="1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red.ujaen.es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549525" y="4032636"/>
            <a:ext cx="6189961" cy="95070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Toda la documentación se sube en </a:t>
            </a:r>
            <a:endParaRPr lang="es-ES_tradnl" b="1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ctr"/>
            <a:r>
              <a:rPr lang="es-ES_tradnl" b="1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PLATEA</a:t>
            </a:r>
          </a:p>
        </p:txBody>
      </p:sp>
    </p:spTree>
    <p:extLst>
      <p:ext uri="{BB962C8B-B14F-4D97-AF65-F5344CB8AC3E}">
        <p14:creationId xmlns:p14="http://schemas.microsoft.com/office/powerpoint/2010/main" val="5141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A54A93C-0CB9-1A10-05B2-C2ED976F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7" y="1062642"/>
            <a:ext cx="8983906" cy="5836756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33" y="249906"/>
            <a:ext cx="1355859" cy="685249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2147469" y="2434333"/>
            <a:ext cx="746602" cy="8343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27921-1DEA-C34D-B661-E3A406304CE4}"/>
              </a:ext>
            </a:extLst>
          </p:cNvPr>
          <p:cNvSpPr/>
          <p:nvPr/>
        </p:nvSpPr>
        <p:spPr>
          <a:xfrm>
            <a:off x="2894071" y="3381331"/>
            <a:ext cx="5563939" cy="45094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3DA0A6-8BBE-864F-9899-9DFEE7E4BDAF}"/>
              </a:ext>
            </a:extLst>
          </p:cNvPr>
          <p:cNvSpPr txBox="1"/>
          <p:nvPr/>
        </p:nvSpPr>
        <p:spPr>
          <a:xfrm>
            <a:off x="3287484" y="411935"/>
            <a:ext cx="477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highlight>
                  <a:srgbClr val="FFFF00"/>
                </a:highlight>
                <a:latin typeface="Book Antiqua" charset="0"/>
                <a:ea typeface="Book Antiqua" charset="0"/>
                <a:cs typeface="Book Antiqua" charset="0"/>
              </a:rPr>
              <a:t>¿Cómo comenzamos?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ECE3E-7188-F0C3-3EAA-A09134EF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48" y="277390"/>
            <a:ext cx="1636048" cy="9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C4E63B-C91B-AEBF-84A0-DED7D762E3B9}"/>
              </a:ext>
            </a:extLst>
          </p:cNvPr>
          <p:cNvSpPr txBox="1"/>
          <p:nvPr/>
        </p:nvSpPr>
        <p:spPr>
          <a:xfrm>
            <a:off x="6198589" y="547519"/>
            <a:ext cx="2837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Publicado en la web de la Facultad</a:t>
            </a:r>
          </a:p>
        </p:txBody>
      </p:sp>
    </p:spTree>
    <p:extLst>
      <p:ext uri="{BB962C8B-B14F-4D97-AF65-F5344CB8AC3E}">
        <p14:creationId xmlns:p14="http://schemas.microsoft.com/office/powerpoint/2010/main" val="201158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15"/>
            <a:ext cx="4777112" cy="5399985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E7922074-543A-9C0C-2B19-BFEBABD6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507" y="-41154"/>
            <a:ext cx="6514341" cy="6899154"/>
          </a:xfrm>
          <a:prstGeom prst="rect">
            <a:avLst/>
          </a:prstGeom>
        </p:spPr>
      </p:pic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52" y="6496028"/>
            <a:ext cx="612000" cy="1585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4345" y="2852670"/>
            <a:ext cx="1143714" cy="4017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FF00"/>
                </a:solidFill>
                <a:latin typeface="Book Antiqua" charset="0"/>
                <a:ea typeface="Book Antiqua" charset="0"/>
                <a:cs typeface="Book Antiqua" charset="0"/>
              </a:rPr>
              <a:t>FASE 1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7729072" y="1742430"/>
            <a:ext cx="767404" cy="79012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1652403" y="2558143"/>
            <a:ext cx="6221870" cy="990837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07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B67189B-F3B6-666A-221E-5E6C3F95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44" y="947058"/>
            <a:ext cx="8966756" cy="61287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9B11FA-96AF-0D25-C9DB-E219E43692EE}"/>
              </a:ext>
            </a:extLst>
          </p:cNvPr>
          <p:cNvSpPr txBox="1"/>
          <p:nvPr/>
        </p:nvSpPr>
        <p:spPr>
          <a:xfrm>
            <a:off x="783771" y="293823"/>
            <a:ext cx="740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FF0000"/>
                </a:solidFill>
              </a:rPr>
              <a:t>Publicación líneas de TFG en la web de la Facultad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0B14B7-72DD-89DF-2D95-78B47A3FE15E}"/>
              </a:ext>
            </a:extLst>
          </p:cNvPr>
          <p:cNvSpPr txBox="1"/>
          <p:nvPr/>
        </p:nvSpPr>
        <p:spPr>
          <a:xfrm>
            <a:off x="1872343" y="1621971"/>
            <a:ext cx="2993571" cy="631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592334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UJ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PresentacionUJA1</Template>
  <TotalTime>6987</TotalTime>
  <Words>642</Words>
  <Application>Microsoft Macintosh PowerPoint</Application>
  <PresentationFormat>Presentación en pantalla (4:3)</PresentationFormat>
  <Paragraphs>127</Paragraphs>
  <Slides>38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Book Antiqua</vt:lpstr>
      <vt:lpstr>Calibri</vt:lpstr>
      <vt:lpstr>PresentacionUJA1</vt:lpstr>
      <vt:lpstr>REUNIÓN INFORMATIVA Facultad de Humanidades y Ciencias De La Educación  TRABAJO FIN DE GRADO CURSO 2023-2024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REUNIÓN INFORMATIVA Facultad de Humanidades y Ciencias De La Educación  TRABAJO FIN DE GRADO CURSO 2023-2024</vt:lpstr>
    </vt:vector>
  </TitlesOfParts>
  <Company>Universidad de Jaén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Servicio de Informática</dc:creator>
  <cp:lastModifiedBy>Microsoft Office User</cp:lastModifiedBy>
  <cp:revision>77</cp:revision>
  <dcterms:created xsi:type="dcterms:W3CDTF">2016-07-08T15:50:23Z</dcterms:created>
  <dcterms:modified xsi:type="dcterms:W3CDTF">2023-10-10T10:55:01Z</dcterms:modified>
</cp:coreProperties>
</file>